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9" r:id="rId3"/>
    <p:sldId id="261" r:id="rId4"/>
    <p:sldId id="257" r:id="rId5"/>
    <p:sldId id="262" r:id="rId6"/>
    <p:sldId id="258" r:id="rId7"/>
    <p:sldId id="279" r:id="rId8"/>
    <p:sldId id="266" r:id="rId9"/>
    <p:sldId id="277"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6300"/>
    <a:srgbClr val="8D3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03" autoAdjust="0"/>
    <p:restoredTop sz="73616"/>
  </p:normalViewPr>
  <p:slideViewPr>
    <p:cSldViewPr snapToGrid="0">
      <p:cViewPr varScale="1">
        <p:scale>
          <a:sx n="66" d="100"/>
          <a:sy n="66" d="100"/>
        </p:scale>
        <p:origin x="164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31C9AA72-42D9-4215-9123-1D1AE46776D9}" type="datetimeFigureOut">
              <a:rPr lang="en-US" smtClean="0"/>
              <a:t>1/14/21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24643188-E150-4B3F-8FF7-2BA5C5A57719}" type="slidenum">
              <a:rPr lang="en-US" smtClean="0"/>
              <a:t>‹#›</a:t>
            </a:fld>
            <a:endParaRPr lang="en-US"/>
          </a:p>
        </p:txBody>
      </p:sp>
    </p:spTree>
    <p:extLst>
      <p:ext uri="{BB962C8B-B14F-4D97-AF65-F5344CB8AC3E}">
        <p14:creationId xmlns:p14="http://schemas.microsoft.com/office/powerpoint/2010/main" val="2018931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643188-E150-4B3F-8FF7-2BA5C5A57719}" type="slidenum">
              <a:rPr lang="en-US" smtClean="0"/>
              <a:t>1</a:t>
            </a:fld>
            <a:endParaRPr lang="en-US"/>
          </a:p>
        </p:txBody>
      </p:sp>
    </p:spTree>
    <p:extLst>
      <p:ext uri="{BB962C8B-B14F-4D97-AF65-F5344CB8AC3E}">
        <p14:creationId xmlns:p14="http://schemas.microsoft.com/office/powerpoint/2010/main" val="1166598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643188-E150-4B3F-8FF7-2BA5C5A57719}" type="slidenum">
              <a:rPr lang="en-US" smtClean="0"/>
              <a:t>2</a:t>
            </a:fld>
            <a:endParaRPr lang="en-US"/>
          </a:p>
        </p:txBody>
      </p:sp>
    </p:spTree>
    <p:extLst>
      <p:ext uri="{BB962C8B-B14F-4D97-AF65-F5344CB8AC3E}">
        <p14:creationId xmlns:p14="http://schemas.microsoft.com/office/powerpoint/2010/main" val="745765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643188-E150-4B3F-8FF7-2BA5C5A57719}" type="slidenum">
              <a:rPr lang="en-US" smtClean="0"/>
              <a:t>3</a:t>
            </a:fld>
            <a:endParaRPr lang="en-US"/>
          </a:p>
        </p:txBody>
      </p:sp>
    </p:spTree>
    <p:extLst>
      <p:ext uri="{BB962C8B-B14F-4D97-AF65-F5344CB8AC3E}">
        <p14:creationId xmlns:p14="http://schemas.microsoft.com/office/powerpoint/2010/main" val="2627218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643188-E150-4B3F-8FF7-2BA5C5A57719}" type="slidenum">
              <a:rPr lang="en-US" smtClean="0"/>
              <a:t>4</a:t>
            </a:fld>
            <a:endParaRPr lang="en-US"/>
          </a:p>
        </p:txBody>
      </p:sp>
    </p:spTree>
    <p:extLst>
      <p:ext uri="{BB962C8B-B14F-4D97-AF65-F5344CB8AC3E}">
        <p14:creationId xmlns:p14="http://schemas.microsoft.com/office/powerpoint/2010/main" val="1669442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643188-E150-4B3F-8FF7-2BA5C5A57719}" type="slidenum">
              <a:rPr lang="en-US" smtClean="0"/>
              <a:t>5</a:t>
            </a:fld>
            <a:endParaRPr lang="en-US"/>
          </a:p>
        </p:txBody>
      </p:sp>
    </p:spTree>
    <p:extLst>
      <p:ext uri="{BB962C8B-B14F-4D97-AF65-F5344CB8AC3E}">
        <p14:creationId xmlns:p14="http://schemas.microsoft.com/office/powerpoint/2010/main" val="3477241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4643188-E150-4B3F-8FF7-2BA5C5A57719}" type="slidenum">
              <a:rPr lang="en-US" smtClean="0"/>
              <a:t>6</a:t>
            </a:fld>
            <a:endParaRPr lang="en-US"/>
          </a:p>
        </p:txBody>
      </p:sp>
    </p:spTree>
    <p:extLst>
      <p:ext uri="{BB962C8B-B14F-4D97-AF65-F5344CB8AC3E}">
        <p14:creationId xmlns:p14="http://schemas.microsoft.com/office/powerpoint/2010/main" val="2123671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643188-E150-4B3F-8FF7-2BA5C5A57719}" type="slidenum">
              <a:rPr lang="en-US" smtClean="0"/>
              <a:t>7</a:t>
            </a:fld>
            <a:endParaRPr lang="en-US"/>
          </a:p>
        </p:txBody>
      </p:sp>
    </p:spTree>
    <p:extLst>
      <p:ext uri="{BB962C8B-B14F-4D97-AF65-F5344CB8AC3E}">
        <p14:creationId xmlns:p14="http://schemas.microsoft.com/office/powerpoint/2010/main" val="94006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4643188-E150-4B3F-8FF7-2BA5C5A57719}" type="slidenum">
              <a:rPr lang="en-US" smtClean="0"/>
              <a:t>8</a:t>
            </a:fld>
            <a:endParaRPr lang="en-US"/>
          </a:p>
        </p:txBody>
      </p:sp>
    </p:spTree>
    <p:extLst>
      <p:ext uri="{BB962C8B-B14F-4D97-AF65-F5344CB8AC3E}">
        <p14:creationId xmlns:p14="http://schemas.microsoft.com/office/powerpoint/2010/main" val="1930685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4643188-E150-4B3F-8FF7-2BA5C5A57719}" type="slidenum">
              <a:rPr lang="en-US" smtClean="0"/>
              <a:t>9</a:t>
            </a:fld>
            <a:endParaRPr lang="en-US"/>
          </a:p>
        </p:txBody>
      </p:sp>
    </p:spTree>
    <p:extLst>
      <p:ext uri="{BB962C8B-B14F-4D97-AF65-F5344CB8AC3E}">
        <p14:creationId xmlns:p14="http://schemas.microsoft.com/office/powerpoint/2010/main" val="1165772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F417F0E-D16B-48CF-BDE7-203B1BB78AC4}" type="datetimeFigureOut">
              <a:rPr lang="en-US" smtClean="0"/>
              <a:t>1/14/21</a:t>
            </a:fld>
            <a:endParaRPr lang="en-US"/>
          </a:p>
        </p:txBody>
      </p:sp>
      <p:sp>
        <p:nvSpPr>
          <p:cNvPr id="5" name="Footer Placeholder 4"/>
          <p:cNvSpPr>
            <a:spLocks noGrp="1"/>
          </p:cNvSpPr>
          <p:nvPr>
            <p:ph type="ftr" sz="quarter" idx="11"/>
          </p:nvPr>
        </p:nvSpPr>
        <p:spPr/>
        <p:txBody>
          <a:bodyPr/>
          <a:lstStyle/>
          <a:p>
            <a:r>
              <a:rPr lang="en-US" dirty="0"/>
              <a:t>http://</a:t>
            </a:r>
            <a:r>
              <a:rPr lang="en-US" dirty="0" err="1"/>
              <a:t>womensfacultycouncil.okstate.edu</a:t>
            </a:r>
            <a:r>
              <a:rPr lang="en-US" dirty="0"/>
              <a:t>/</a:t>
            </a:r>
          </a:p>
        </p:txBody>
      </p:sp>
      <p:sp>
        <p:nvSpPr>
          <p:cNvPr id="6" name="Slide Number Placeholder 5"/>
          <p:cNvSpPr>
            <a:spLocks noGrp="1"/>
          </p:cNvSpPr>
          <p:nvPr>
            <p:ph type="sldNum" sz="quarter" idx="12"/>
          </p:nvPr>
        </p:nvSpPr>
        <p:spPr/>
        <p:txBody>
          <a:bodyPr/>
          <a:lstStyle/>
          <a:p>
            <a:fld id="{4B49303F-6425-4946-9BC0-A3881C1CB59C}" type="slidenum">
              <a:rPr lang="en-US" smtClean="0"/>
              <a:t>‹#›</a:t>
            </a:fld>
            <a:endParaRPr lang="en-US"/>
          </a:p>
        </p:txBody>
      </p:sp>
    </p:spTree>
    <p:extLst>
      <p:ext uri="{BB962C8B-B14F-4D97-AF65-F5344CB8AC3E}">
        <p14:creationId xmlns:p14="http://schemas.microsoft.com/office/powerpoint/2010/main" val="3837208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417F0E-D16B-48CF-BDE7-203B1BB78AC4}" type="datetimeFigureOut">
              <a:rPr lang="en-US" smtClean="0"/>
              <a:t>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9303F-6425-4946-9BC0-A3881C1CB59C}" type="slidenum">
              <a:rPr lang="en-US" smtClean="0"/>
              <a:t>‹#›</a:t>
            </a:fld>
            <a:endParaRPr lang="en-US"/>
          </a:p>
        </p:txBody>
      </p:sp>
    </p:spTree>
    <p:extLst>
      <p:ext uri="{BB962C8B-B14F-4D97-AF65-F5344CB8AC3E}">
        <p14:creationId xmlns:p14="http://schemas.microsoft.com/office/powerpoint/2010/main" val="519031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417F0E-D16B-48CF-BDE7-203B1BB78AC4}" type="datetimeFigureOut">
              <a:rPr lang="en-US" smtClean="0"/>
              <a:t>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9303F-6425-4946-9BC0-A3881C1CB59C}" type="slidenum">
              <a:rPr lang="en-US" smtClean="0"/>
              <a:t>‹#›</a:t>
            </a:fld>
            <a:endParaRPr lang="en-US"/>
          </a:p>
        </p:txBody>
      </p:sp>
    </p:spTree>
    <p:extLst>
      <p:ext uri="{BB962C8B-B14F-4D97-AF65-F5344CB8AC3E}">
        <p14:creationId xmlns:p14="http://schemas.microsoft.com/office/powerpoint/2010/main" val="141296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417F0E-D16B-48CF-BDE7-203B1BB78AC4}" type="datetimeFigureOut">
              <a:rPr lang="en-US" smtClean="0"/>
              <a:t>1/14/21</a:t>
            </a:fld>
            <a:endParaRPr lang="en-US"/>
          </a:p>
        </p:txBody>
      </p:sp>
      <p:sp>
        <p:nvSpPr>
          <p:cNvPr id="6" name="Slide Number Placeholder 5"/>
          <p:cNvSpPr>
            <a:spLocks noGrp="1"/>
          </p:cNvSpPr>
          <p:nvPr>
            <p:ph type="sldNum" sz="quarter" idx="12"/>
          </p:nvPr>
        </p:nvSpPr>
        <p:spPr/>
        <p:txBody>
          <a:bodyPr/>
          <a:lstStyle/>
          <a:p>
            <a:fld id="{4B49303F-6425-4946-9BC0-A3881C1CB59C}" type="slidenum">
              <a:rPr lang="en-US" smtClean="0"/>
              <a:t>‹#›</a:t>
            </a:fld>
            <a:endParaRPr lang="en-US"/>
          </a:p>
        </p:txBody>
      </p:sp>
      <p:sp>
        <p:nvSpPr>
          <p:cNvPr id="7" name="Rectangle 6"/>
          <p:cNvSpPr/>
          <p:nvPr userDrawn="1"/>
        </p:nvSpPr>
        <p:spPr>
          <a:xfrm>
            <a:off x="838200" y="1676313"/>
            <a:ext cx="9243646" cy="149312"/>
          </a:xfrm>
          <a:prstGeom prst="rect">
            <a:avLst/>
          </a:prstGeom>
          <a:solidFill>
            <a:srgbClr val="FD630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999784" y="1022259"/>
            <a:ext cx="1606732" cy="1606732"/>
          </a:xfrm>
          <a:prstGeom prst="rect">
            <a:avLst/>
          </a:prstGeom>
        </p:spPr>
      </p:pic>
      <p:sp>
        <p:nvSpPr>
          <p:cNvPr id="9" name="TextBox 8"/>
          <p:cNvSpPr txBox="1"/>
          <p:nvPr userDrawn="1"/>
        </p:nvSpPr>
        <p:spPr>
          <a:xfrm>
            <a:off x="4132384" y="6356350"/>
            <a:ext cx="4478216" cy="369332"/>
          </a:xfrm>
          <a:prstGeom prst="rect">
            <a:avLst/>
          </a:prstGeom>
          <a:noFill/>
        </p:spPr>
        <p:txBody>
          <a:bodyPr wrap="square" rtlCol="0">
            <a:spAutoFit/>
          </a:bodyPr>
          <a:lstStyle/>
          <a:p>
            <a:r>
              <a:rPr lang="en-US" dirty="0">
                <a:solidFill>
                  <a:schemeClr val="tx1">
                    <a:lumMod val="50000"/>
                    <a:lumOff val="50000"/>
                  </a:schemeClr>
                </a:solidFill>
              </a:rPr>
              <a:t>http://</a:t>
            </a:r>
            <a:r>
              <a:rPr lang="en-US" dirty="0" err="1">
                <a:solidFill>
                  <a:schemeClr val="tx1">
                    <a:lumMod val="50000"/>
                    <a:lumOff val="50000"/>
                  </a:schemeClr>
                </a:solidFill>
              </a:rPr>
              <a:t>womensfacultycouncil.okstate.edu</a:t>
            </a:r>
            <a:r>
              <a:rPr lang="en-US" dirty="0">
                <a:solidFill>
                  <a:schemeClr val="tx1">
                    <a:lumMod val="50000"/>
                    <a:lumOff val="50000"/>
                  </a:schemeClr>
                </a:solidFill>
              </a:rPr>
              <a:t>/</a:t>
            </a:r>
          </a:p>
        </p:txBody>
      </p:sp>
    </p:spTree>
    <p:extLst>
      <p:ext uri="{BB962C8B-B14F-4D97-AF65-F5344CB8AC3E}">
        <p14:creationId xmlns:p14="http://schemas.microsoft.com/office/powerpoint/2010/main" val="139466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F417F0E-D16B-48CF-BDE7-203B1BB78AC4}" type="datetimeFigureOut">
              <a:rPr lang="en-US" smtClean="0"/>
              <a:t>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9303F-6425-4946-9BC0-A3881C1CB59C}" type="slidenum">
              <a:rPr lang="en-US" smtClean="0"/>
              <a:t>‹#›</a:t>
            </a:fld>
            <a:endParaRPr lang="en-US"/>
          </a:p>
        </p:txBody>
      </p:sp>
    </p:spTree>
    <p:extLst>
      <p:ext uri="{BB962C8B-B14F-4D97-AF65-F5344CB8AC3E}">
        <p14:creationId xmlns:p14="http://schemas.microsoft.com/office/powerpoint/2010/main" val="3817790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417F0E-D16B-48CF-BDE7-203B1BB78AC4}" type="datetimeFigureOut">
              <a:rPr lang="en-US" smtClean="0"/>
              <a:t>1/14/21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49303F-6425-4946-9BC0-A3881C1CB59C}" type="slidenum">
              <a:rPr lang="en-US" smtClean="0"/>
              <a:t>‹#›</a:t>
            </a:fld>
            <a:endParaRPr lang="en-US"/>
          </a:p>
        </p:txBody>
      </p:sp>
    </p:spTree>
    <p:extLst>
      <p:ext uri="{BB962C8B-B14F-4D97-AF65-F5344CB8AC3E}">
        <p14:creationId xmlns:p14="http://schemas.microsoft.com/office/powerpoint/2010/main" val="1724225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F417F0E-D16B-48CF-BDE7-203B1BB78AC4}" type="datetimeFigureOut">
              <a:rPr lang="en-US" smtClean="0"/>
              <a:t>1/14/21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49303F-6425-4946-9BC0-A3881C1CB59C}" type="slidenum">
              <a:rPr lang="en-US" smtClean="0"/>
              <a:t>‹#›</a:t>
            </a:fld>
            <a:endParaRPr lang="en-US"/>
          </a:p>
        </p:txBody>
      </p:sp>
    </p:spTree>
    <p:extLst>
      <p:ext uri="{BB962C8B-B14F-4D97-AF65-F5344CB8AC3E}">
        <p14:creationId xmlns:p14="http://schemas.microsoft.com/office/powerpoint/2010/main" val="334024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F417F0E-D16B-48CF-BDE7-203B1BB78AC4}" type="datetimeFigureOut">
              <a:rPr lang="en-US" smtClean="0"/>
              <a:t>1/14/21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49303F-6425-4946-9BC0-A3881C1CB59C}" type="slidenum">
              <a:rPr lang="en-US" smtClean="0"/>
              <a:t>‹#›</a:t>
            </a:fld>
            <a:endParaRPr lang="en-US"/>
          </a:p>
        </p:txBody>
      </p:sp>
    </p:spTree>
    <p:extLst>
      <p:ext uri="{BB962C8B-B14F-4D97-AF65-F5344CB8AC3E}">
        <p14:creationId xmlns:p14="http://schemas.microsoft.com/office/powerpoint/2010/main" val="2723351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17F0E-D16B-48CF-BDE7-203B1BB78AC4}" type="datetimeFigureOut">
              <a:rPr lang="en-US" smtClean="0"/>
              <a:t>1/14/21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49303F-6425-4946-9BC0-A3881C1CB59C}" type="slidenum">
              <a:rPr lang="en-US" smtClean="0"/>
              <a:t>‹#›</a:t>
            </a:fld>
            <a:endParaRPr lang="en-US"/>
          </a:p>
        </p:txBody>
      </p:sp>
    </p:spTree>
    <p:extLst>
      <p:ext uri="{BB962C8B-B14F-4D97-AF65-F5344CB8AC3E}">
        <p14:creationId xmlns:p14="http://schemas.microsoft.com/office/powerpoint/2010/main" val="1316598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F417F0E-D16B-48CF-BDE7-203B1BB78AC4}" type="datetimeFigureOut">
              <a:rPr lang="en-US" smtClean="0"/>
              <a:t>1/14/21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49303F-6425-4946-9BC0-A3881C1CB59C}" type="slidenum">
              <a:rPr lang="en-US" smtClean="0"/>
              <a:t>‹#›</a:t>
            </a:fld>
            <a:endParaRPr lang="en-US"/>
          </a:p>
        </p:txBody>
      </p:sp>
    </p:spTree>
    <p:extLst>
      <p:ext uri="{BB962C8B-B14F-4D97-AF65-F5344CB8AC3E}">
        <p14:creationId xmlns:p14="http://schemas.microsoft.com/office/powerpoint/2010/main" val="1328306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F417F0E-D16B-48CF-BDE7-203B1BB78AC4}" type="datetimeFigureOut">
              <a:rPr lang="en-US" smtClean="0"/>
              <a:t>1/14/21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49303F-6425-4946-9BC0-A3881C1CB59C}" type="slidenum">
              <a:rPr lang="en-US" smtClean="0"/>
              <a:t>‹#›</a:t>
            </a:fld>
            <a:endParaRPr lang="en-US"/>
          </a:p>
        </p:txBody>
      </p:sp>
    </p:spTree>
    <p:extLst>
      <p:ext uri="{BB962C8B-B14F-4D97-AF65-F5344CB8AC3E}">
        <p14:creationId xmlns:p14="http://schemas.microsoft.com/office/powerpoint/2010/main" val="341456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417F0E-D16B-48CF-BDE7-203B1BB78AC4}" type="datetimeFigureOut">
              <a:rPr lang="en-US" smtClean="0"/>
              <a:t>1/14/21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http://</a:t>
            </a:r>
            <a:r>
              <a:rPr lang="en-US" dirty="0" err="1"/>
              <a:t>womensfacultycouncil.okstate.edu</a:t>
            </a:r>
            <a:r>
              <a:rPr lang="en-US" dirty="0"/>
              <a:t>/</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49303F-6425-4946-9BC0-A3881C1CB59C}" type="slidenum">
              <a:rPr lang="en-US" smtClean="0"/>
              <a:t>‹#›</a:t>
            </a:fld>
            <a:endParaRPr lang="en-US"/>
          </a:p>
        </p:txBody>
      </p:sp>
      <p:sp>
        <p:nvSpPr>
          <p:cNvPr id="7" name="Footer Placeholder 3"/>
          <p:cNvSpPr txBox="1">
            <a:spLocks/>
          </p:cNvSpPr>
          <p:nvPr userDrawn="1"/>
        </p:nvSpPr>
        <p:spPr>
          <a:xfrm>
            <a:off x="4191000" y="6508750"/>
            <a:ext cx="411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768783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omensfacultycouncil.okstate.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omensfacultycouncil.okstate.edu/scholarship.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facebook.com/WFCOKSTAT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omensfacultycouncil.okstate.edu/"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614246" y="971417"/>
            <a:ext cx="9577754" cy="1990952"/>
          </a:xfrm>
          <a:prstGeom prst="rect">
            <a:avLst/>
          </a:prstGeom>
          <a:solidFill>
            <a:srgbClr val="FD630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047999" y="1129195"/>
            <a:ext cx="9085385" cy="1684555"/>
          </a:xfrm>
        </p:spPr>
        <p:txBody>
          <a:bodyPr>
            <a:normAutofit fontScale="90000"/>
          </a:bodyPr>
          <a:lstStyle/>
          <a:p>
            <a:r>
              <a:rPr lang="en-US" dirty="0"/>
              <a:t>Women’s Faculty Council Research Awards &amp; Scholarship</a:t>
            </a:r>
          </a:p>
        </p:txBody>
      </p:sp>
      <p:sp>
        <p:nvSpPr>
          <p:cNvPr id="3" name="Subtitle 2"/>
          <p:cNvSpPr>
            <a:spLocks noGrp="1"/>
          </p:cNvSpPr>
          <p:nvPr>
            <p:ph type="subTitle" idx="1"/>
          </p:nvPr>
        </p:nvSpPr>
        <p:spPr>
          <a:xfrm>
            <a:off x="2883876" y="3313271"/>
            <a:ext cx="9132277" cy="1655762"/>
          </a:xfrm>
        </p:spPr>
        <p:txBody>
          <a:bodyPr>
            <a:normAutofit lnSpcReduction="10000"/>
          </a:bodyPr>
          <a:lstStyle/>
          <a:p>
            <a:pPr algn="l"/>
            <a:r>
              <a:rPr lang="en-US" dirty="0"/>
              <a:t>Featuring Research and Scholarship by OSU Students</a:t>
            </a:r>
          </a:p>
          <a:p>
            <a:pPr algn="l"/>
            <a:endParaRPr lang="en-US" dirty="0"/>
          </a:p>
          <a:p>
            <a:pPr algn="l"/>
            <a:r>
              <a:rPr lang="en-US" dirty="0"/>
              <a:t>Visit </a:t>
            </a:r>
            <a:r>
              <a:rPr lang="en-US" dirty="0">
                <a:hlinkClick r:id="rId3"/>
              </a:rPr>
              <a:t>http://womensfacultycouncil.okstate.edu/</a:t>
            </a:r>
            <a:r>
              <a:rPr lang="en-US" dirty="0"/>
              <a:t> </a:t>
            </a:r>
          </a:p>
          <a:p>
            <a:pPr algn="l"/>
            <a:r>
              <a:rPr lang="en-US" dirty="0"/>
              <a:t>for submission deadlines and links for online submission</a:t>
            </a:r>
          </a:p>
        </p:txBody>
      </p:sp>
      <p:sp>
        <p:nvSpPr>
          <p:cNvPr id="4" name="Footer Placeholder 3"/>
          <p:cNvSpPr>
            <a:spLocks noGrp="1"/>
          </p:cNvSpPr>
          <p:nvPr>
            <p:ph type="ftr" sz="quarter" idx="11"/>
          </p:nvPr>
        </p:nvSpPr>
        <p:spPr/>
        <p:txBody>
          <a:bodyPr/>
          <a:lstStyle/>
          <a:p>
            <a:r>
              <a:rPr lang="en-US" dirty="0"/>
              <a:t>Women's Faculty Council Research Awards</a:t>
            </a:r>
          </a:p>
        </p:txBody>
      </p:sp>
      <p:pic>
        <p:nvPicPr>
          <p:cNvPr id="8" name="Picture 7"/>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74763" y="530721"/>
            <a:ext cx="2790466" cy="2790466"/>
          </a:xfrm>
          <a:prstGeom prst="rect">
            <a:avLst/>
          </a:prstGeom>
          <a:ln>
            <a:no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557042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126415" cy="1325563"/>
          </a:xfrm>
        </p:spPr>
        <p:txBody>
          <a:bodyPr/>
          <a:lstStyle/>
          <a:p>
            <a:r>
              <a:rPr lang="en-US" dirty="0"/>
              <a:t>WFC Research Awards &amp; Scholarship</a:t>
            </a:r>
          </a:p>
        </p:txBody>
      </p:sp>
      <p:sp>
        <p:nvSpPr>
          <p:cNvPr id="3" name="Content Placeholder 2"/>
          <p:cNvSpPr>
            <a:spLocks noGrp="1"/>
          </p:cNvSpPr>
          <p:nvPr>
            <p:ph idx="1"/>
          </p:nvPr>
        </p:nvSpPr>
        <p:spPr>
          <a:xfrm>
            <a:off x="838200" y="1825624"/>
            <a:ext cx="10275277" cy="4550461"/>
          </a:xfrm>
        </p:spPr>
        <p:txBody>
          <a:bodyPr>
            <a:normAutofit fontScale="92500" lnSpcReduction="20000"/>
          </a:bodyPr>
          <a:lstStyle/>
          <a:p>
            <a:endParaRPr lang="en-US" dirty="0"/>
          </a:p>
          <a:p>
            <a:r>
              <a:rPr lang="en-US" b="1" dirty="0"/>
              <a:t>Research awards: </a:t>
            </a:r>
            <a:r>
              <a:rPr lang="en-US" dirty="0"/>
              <a:t>Since the early 2000s, the WFC has sponsored an annual award to acknowledge, celebrate, and reward OSU students for their research and creative projects. With generous support from OSU’s colleges and administrative offices, we have been able to offer a number of awards each year. Topics vary widely and have included literary projects in the humanities, design projects in engineering, and studies of Oklahoma’s environment and wildlife.   </a:t>
            </a:r>
          </a:p>
          <a:p>
            <a:endParaRPr lang="en-US" dirty="0"/>
          </a:p>
          <a:p>
            <a:r>
              <a:rPr lang="en-US" b="1" dirty="0"/>
              <a:t>Ann Ryder and Clara Smith Scholarship: </a:t>
            </a:r>
            <a:r>
              <a:rPr lang="en-US" dirty="0"/>
              <a:t>In addition to the Research Awards, the WFC has sponsored an endowed scholarship established by former faculty member, Dr. Melanie Page.  More information is available at </a:t>
            </a:r>
            <a:r>
              <a:rPr lang="en-US" dirty="0">
                <a:hlinkClick r:id="rId3"/>
              </a:rPr>
              <a:t>https://womensfacultycouncil.okstate.edu/scholarship.html</a:t>
            </a:r>
            <a:r>
              <a:rPr lang="en-US" dirty="0"/>
              <a:t>. </a:t>
            </a:r>
          </a:p>
        </p:txBody>
      </p:sp>
    </p:spTree>
    <p:extLst>
      <p:ext uri="{BB962C8B-B14F-4D97-AF65-F5344CB8AC3E}">
        <p14:creationId xmlns:p14="http://schemas.microsoft.com/office/powerpoint/2010/main" val="1108536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Eligible for a Research Award?</a:t>
            </a:r>
          </a:p>
        </p:txBody>
      </p:sp>
      <p:sp>
        <p:nvSpPr>
          <p:cNvPr id="3" name="Content Placeholder 2"/>
          <p:cNvSpPr>
            <a:spLocks noGrp="1"/>
          </p:cNvSpPr>
          <p:nvPr>
            <p:ph idx="1"/>
          </p:nvPr>
        </p:nvSpPr>
        <p:spPr>
          <a:xfrm>
            <a:off x="838200" y="1877217"/>
            <a:ext cx="10060858" cy="4730059"/>
          </a:xfrm>
        </p:spPr>
        <p:txBody>
          <a:bodyPr>
            <a:normAutofit/>
          </a:bodyPr>
          <a:lstStyle/>
          <a:p>
            <a:pPr marL="0" indent="0">
              <a:buNone/>
            </a:pPr>
            <a:r>
              <a:rPr lang="en-US" sz="2600" b="1" u="sng" dirty="0"/>
              <a:t>Eligible:</a:t>
            </a:r>
          </a:p>
          <a:p>
            <a:r>
              <a:rPr lang="en-US" sz="2600" dirty="0"/>
              <a:t>Current OSU undergraduate students, including graduates of the current award year</a:t>
            </a:r>
          </a:p>
          <a:p>
            <a:r>
              <a:rPr lang="en-US" sz="2600" dirty="0"/>
              <a:t>Current OSU graduate students, including graduates of the current award year</a:t>
            </a:r>
          </a:p>
          <a:p>
            <a:r>
              <a:rPr lang="en-US" sz="2600" dirty="0"/>
              <a:t>OSU-Stillwater, OSU-Tulsa, and CHS students </a:t>
            </a:r>
          </a:p>
          <a:p>
            <a:pPr marL="0" indent="0">
              <a:buNone/>
            </a:pPr>
            <a:r>
              <a:rPr lang="en-US" sz="2600" b="1" u="sng" dirty="0"/>
              <a:t>NOT Eligible:</a:t>
            </a:r>
          </a:p>
          <a:p>
            <a:pPr marL="285750" indent="-285750">
              <a:buFont typeface="Arial" charset="0"/>
              <a:buChar char="•"/>
            </a:pPr>
            <a:r>
              <a:rPr lang="en-US" sz="2600" dirty="0"/>
              <a:t>If you have received a WFC Research award in a prior year</a:t>
            </a:r>
          </a:p>
          <a:p>
            <a:pPr marL="285750" indent="-285750">
              <a:buFont typeface="Arial" charset="0"/>
              <a:buChar char="•"/>
            </a:pPr>
            <a:r>
              <a:rPr lang="en-US" sz="2600" dirty="0"/>
              <a:t>If you do not submit your application by the deadline, or it is incomplete (including faculty letter)</a:t>
            </a:r>
          </a:p>
          <a:p>
            <a:endParaRPr lang="en-US" sz="2600" dirty="0"/>
          </a:p>
          <a:p>
            <a:endParaRPr lang="en-US" sz="2600" dirty="0"/>
          </a:p>
          <a:p>
            <a:endParaRPr lang="en-US" sz="2600" dirty="0"/>
          </a:p>
        </p:txBody>
      </p:sp>
    </p:spTree>
    <p:extLst>
      <p:ext uri="{BB962C8B-B14F-4D97-AF65-F5344CB8AC3E}">
        <p14:creationId xmlns:p14="http://schemas.microsoft.com/office/powerpoint/2010/main" val="2864672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693" y="376848"/>
            <a:ext cx="10515600" cy="1325563"/>
          </a:xfrm>
        </p:spPr>
        <p:txBody>
          <a:bodyPr/>
          <a:lstStyle/>
          <a:p>
            <a:r>
              <a:rPr lang="en-US" dirty="0"/>
              <a:t>Where has the research been carried out?</a:t>
            </a:r>
          </a:p>
        </p:txBody>
      </p:sp>
      <p:sp>
        <p:nvSpPr>
          <p:cNvPr id="3" name="Content Placeholder 2"/>
          <p:cNvSpPr>
            <a:spLocks noGrp="1"/>
          </p:cNvSpPr>
          <p:nvPr>
            <p:ph idx="1"/>
          </p:nvPr>
        </p:nvSpPr>
        <p:spPr>
          <a:xfrm>
            <a:off x="838200" y="2004645"/>
            <a:ext cx="9243646" cy="4172317"/>
          </a:xfrm>
        </p:spPr>
        <p:txBody>
          <a:bodyPr>
            <a:normAutofit/>
          </a:bodyPr>
          <a:lstStyle/>
          <a:p>
            <a:r>
              <a:rPr lang="en-US" sz="2600" dirty="0"/>
              <a:t>Research/creative activity must have been conducted while the student was attending OSU  </a:t>
            </a:r>
          </a:p>
          <a:p>
            <a:r>
              <a:rPr lang="en-US" sz="2600" dirty="0"/>
              <a:t>Work conducted at another school is not eligible</a:t>
            </a:r>
          </a:p>
          <a:p>
            <a:r>
              <a:rPr lang="en-US" sz="2600" dirty="0">
                <a:solidFill>
                  <a:prstClr val="black"/>
                </a:solidFill>
              </a:rPr>
              <a:t>The applicant must be the sole or the primary author of the work described in the application. If part of a larger, multi-contributor experiment, the application should focus on the applicant’s individual contribution.</a:t>
            </a:r>
            <a:endParaRPr lang="en-US" sz="2600" dirty="0"/>
          </a:p>
          <a:p>
            <a:endParaRPr lang="en-US" sz="2600" dirty="0"/>
          </a:p>
        </p:txBody>
      </p:sp>
    </p:spTree>
    <p:extLst>
      <p:ext uri="{BB962C8B-B14F-4D97-AF65-F5344CB8AC3E}">
        <p14:creationId xmlns:p14="http://schemas.microsoft.com/office/powerpoint/2010/main" val="725400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Kinds of Projects Are of Interest? </a:t>
            </a:r>
          </a:p>
        </p:txBody>
      </p:sp>
      <p:sp>
        <p:nvSpPr>
          <p:cNvPr id="3" name="Content Placeholder 2"/>
          <p:cNvSpPr>
            <a:spLocks noGrp="1"/>
          </p:cNvSpPr>
          <p:nvPr>
            <p:ph idx="1"/>
          </p:nvPr>
        </p:nvSpPr>
        <p:spPr>
          <a:xfrm>
            <a:off x="838200" y="1934307"/>
            <a:ext cx="9220200" cy="4510738"/>
          </a:xfrm>
        </p:spPr>
        <p:txBody>
          <a:bodyPr>
            <a:normAutofit/>
          </a:bodyPr>
          <a:lstStyle/>
          <a:p>
            <a:r>
              <a:rPr lang="en-US" sz="2600" dirty="0"/>
              <a:t>Research or creative/performance activities of all kinds are eligible.  </a:t>
            </a:r>
          </a:p>
          <a:p>
            <a:r>
              <a:rPr lang="en-US" sz="2600" dirty="0"/>
              <a:t>Students from many colleges and departments have won Research Awards over the years—Ph.D. students, Master’s students, and Undergraduates.  </a:t>
            </a:r>
          </a:p>
          <a:p>
            <a:r>
              <a:rPr lang="en-US" sz="2600" dirty="0"/>
              <a:t>For examples, visit the WFC Facebook page (</a:t>
            </a:r>
            <a:r>
              <a:rPr lang="en-US" sz="2600" dirty="0">
                <a:hlinkClick r:id="rId3"/>
              </a:rPr>
              <a:t>https://www.facebook.com/WFCOKSTATE</a:t>
            </a:r>
            <a:r>
              <a:rPr lang="en-US" sz="2600" dirty="0"/>
              <a:t>) or WFC webpage (under Research Awards/Past Awards) to learn more about the prior recipients and their projects.</a:t>
            </a:r>
          </a:p>
          <a:p>
            <a:endParaRPr lang="en-US" sz="2600" dirty="0"/>
          </a:p>
        </p:txBody>
      </p:sp>
    </p:spTree>
    <p:extLst>
      <p:ext uri="{BB962C8B-B14F-4D97-AF65-F5344CB8AC3E}">
        <p14:creationId xmlns:p14="http://schemas.microsoft.com/office/powerpoint/2010/main" val="3750150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6848"/>
            <a:ext cx="11353800" cy="1325563"/>
          </a:xfrm>
        </p:spPr>
        <p:txBody>
          <a:bodyPr/>
          <a:lstStyle/>
          <a:p>
            <a:r>
              <a:rPr lang="en-US" dirty="0"/>
              <a:t>Does the research have to be completed?</a:t>
            </a:r>
          </a:p>
        </p:txBody>
      </p:sp>
      <p:sp>
        <p:nvSpPr>
          <p:cNvPr id="3" name="Content Placeholder 2"/>
          <p:cNvSpPr>
            <a:spLocks noGrp="1"/>
          </p:cNvSpPr>
          <p:nvPr>
            <p:ph idx="1"/>
          </p:nvPr>
        </p:nvSpPr>
        <p:spPr>
          <a:xfrm>
            <a:off x="838200" y="1814945"/>
            <a:ext cx="9410205" cy="4360224"/>
          </a:xfrm>
        </p:spPr>
        <p:txBody>
          <a:bodyPr>
            <a:noAutofit/>
          </a:bodyPr>
          <a:lstStyle/>
          <a:p>
            <a:r>
              <a:rPr lang="en-US" sz="2600" dirty="0"/>
              <a:t>Applicants at all stages are encouraged to apply; however, the more competitive applications will be sufficiently advanced to be able to demonstrate achievements appropriate to their field.</a:t>
            </a:r>
          </a:p>
          <a:p>
            <a:r>
              <a:rPr lang="en-US" sz="2600" dirty="0"/>
              <a:t>Examples: </a:t>
            </a:r>
          </a:p>
          <a:p>
            <a:pPr lvl="1"/>
            <a:r>
              <a:rPr lang="en-US" sz="2200" dirty="0"/>
              <a:t>Summaries of Senior theses, Master’s theses or Doctoral dissertations, including those currently in progress </a:t>
            </a:r>
          </a:p>
          <a:p>
            <a:pPr lvl="1"/>
            <a:r>
              <a:rPr lang="en-US" sz="2200" dirty="0"/>
              <a:t>Research projects completed and in the process of submitting papers to journals in appropriate disciplines, or presented at conferences. </a:t>
            </a:r>
          </a:p>
          <a:p>
            <a:pPr lvl="1"/>
            <a:r>
              <a:rPr lang="en-US" sz="2200" dirty="0"/>
              <a:t>Research projects in process, especially with plans for completion and dissemination (in conferences, journals, etc.)</a:t>
            </a:r>
          </a:p>
          <a:p>
            <a:pPr lvl="1"/>
            <a:r>
              <a:rPr lang="en-US" sz="2200" dirty="0"/>
              <a:t>Creative or performance activities, especially those that are part of competitive or judged events</a:t>
            </a:r>
          </a:p>
          <a:p>
            <a:pPr lvl="1"/>
            <a:endParaRPr lang="en-US" sz="2200" dirty="0"/>
          </a:p>
        </p:txBody>
      </p:sp>
    </p:spTree>
    <p:extLst>
      <p:ext uri="{BB962C8B-B14F-4D97-AF65-F5344CB8AC3E}">
        <p14:creationId xmlns:p14="http://schemas.microsoft.com/office/powerpoint/2010/main" val="1524256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I need to submit? *New for 2021*</a:t>
            </a:r>
          </a:p>
        </p:txBody>
      </p:sp>
      <p:sp>
        <p:nvSpPr>
          <p:cNvPr id="3" name="Content Placeholder 2"/>
          <p:cNvSpPr>
            <a:spLocks noGrp="1"/>
          </p:cNvSpPr>
          <p:nvPr>
            <p:ph idx="1"/>
          </p:nvPr>
        </p:nvSpPr>
        <p:spPr>
          <a:xfrm>
            <a:off x="838200" y="1852095"/>
            <a:ext cx="10087099" cy="4738710"/>
          </a:xfrm>
        </p:spPr>
        <p:txBody>
          <a:bodyPr>
            <a:normAutofit/>
          </a:bodyPr>
          <a:lstStyle/>
          <a:p>
            <a:r>
              <a:rPr lang="en-US" sz="2600" dirty="0"/>
              <a:t>Basic information about the applicant</a:t>
            </a:r>
          </a:p>
          <a:p>
            <a:r>
              <a:rPr lang="en-US" sz="2600" dirty="0"/>
              <a:t>Details about the research or creative project</a:t>
            </a:r>
          </a:p>
          <a:p>
            <a:pPr lvl="1"/>
            <a:r>
              <a:rPr lang="en-US" sz="2200" dirty="0"/>
              <a:t>Brief description of your project and its significance</a:t>
            </a:r>
          </a:p>
          <a:p>
            <a:pPr lvl="1"/>
            <a:r>
              <a:rPr lang="en-US" sz="2200" dirty="0"/>
              <a:t>Description of your role in the project</a:t>
            </a:r>
          </a:p>
          <a:p>
            <a:pPr lvl="1"/>
            <a:r>
              <a:rPr lang="en-US" sz="2200" dirty="0"/>
              <a:t>For research projects: details of methodology; for creative activities: details of development</a:t>
            </a:r>
          </a:p>
          <a:p>
            <a:pPr lvl="1"/>
            <a:r>
              <a:rPr lang="en-US" sz="2200" dirty="0"/>
              <a:t>For research projects: summary of results; for creative activities: information about achievements and their context</a:t>
            </a:r>
          </a:p>
          <a:p>
            <a:pPr lvl="1"/>
            <a:r>
              <a:rPr lang="en-US" sz="2200" dirty="0"/>
              <a:t>Brief description of </a:t>
            </a:r>
            <a:r>
              <a:rPr lang="en-US" sz="2200"/>
              <a:t>how the work </a:t>
            </a:r>
            <a:r>
              <a:rPr lang="en-US" sz="2200" dirty="0"/>
              <a:t>has been conveyed to a broader audience</a:t>
            </a:r>
          </a:p>
          <a:p>
            <a:r>
              <a:rPr lang="en-US" sz="2600" dirty="0"/>
              <a:t>One letter from faculty advisor, attesting to your participation, quality of work, and achievements. This letter is extremely valuable in helping the review committee evaluate students’ application package.</a:t>
            </a:r>
          </a:p>
          <a:p>
            <a:endParaRPr lang="en-US" sz="2600" dirty="0"/>
          </a:p>
        </p:txBody>
      </p:sp>
    </p:spTree>
    <p:extLst>
      <p:ext uri="{BB962C8B-B14F-4D97-AF65-F5344CB8AC3E}">
        <p14:creationId xmlns:p14="http://schemas.microsoft.com/office/powerpoint/2010/main" val="992266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Successful Application Will</a:t>
            </a:r>
            <a:r>
              <a:rPr lang="is-IS" dirty="0"/>
              <a:t>…</a:t>
            </a:r>
            <a:endParaRPr lang="en-US" dirty="0"/>
          </a:p>
        </p:txBody>
      </p:sp>
      <p:sp>
        <p:nvSpPr>
          <p:cNvPr id="3" name="Content Placeholder 2"/>
          <p:cNvSpPr>
            <a:spLocks noGrp="1"/>
          </p:cNvSpPr>
          <p:nvPr>
            <p:ph idx="1"/>
          </p:nvPr>
        </p:nvSpPr>
        <p:spPr>
          <a:xfrm>
            <a:off x="838200" y="1875235"/>
            <a:ext cx="9825842" cy="4266101"/>
          </a:xfrm>
        </p:spPr>
        <p:txBody>
          <a:bodyPr>
            <a:noAutofit/>
          </a:bodyPr>
          <a:lstStyle/>
          <a:p>
            <a:r>
              <a:rPr lang="en-US" sz="2600" dirty="0"/>
              <a:t>Be complete and submitted by the deadline</a:t>
            </a:r>
          </a:p>
          <a:p>
            <a:r>
              <a:rPr lang="en-US" sz="2600" dirty="0"/>
              <a:t>Clearly describe your research or creative/performance activity in a way that explains why it is meaningful and significant</a:t>
            </a:r>
          </a:p>
          <a:p>
            <a:r>
              <a:rPr lang="en-US" sz="2600" dirty="0"/>
              <a:t>Be interesting to someone who may not be a specialist in your discipline. Provide context to explain what you’re doing and why it’s important.</a:t>
            </a:r>
          </a:p>
          <a:p>
            <a:r>
              <a:rPr lang="en-US" sz="2600" dirty="0"/>
              <a:t>Avoid going into too much detail on methodology, unless the purpose of the research is to develop methodology.</a:t>
            </a:r>
          </a:p>
          <a:p>
            <a:r>
              <a:rPr lang="en-US" sz="2600" dirty="0"/>
              <a:t>Include a strong letter of recommendation from your faculty advisor. It is your responsibility to ensure this is submitted by the deadline.</a:t>
            </a:r>
          </a:p>
          <a:p>
            <a:endParaRPr lang="en-US" sz="2600" dirty="0"/>
          </a:p>
        </p:txBody>
      </p:sp>
    </p:spTree>
    <p:extLst>
      <p:ext uri="{BB962C8B-B14F-4D97-AF65-F5344CB8AC3E}">
        <p14:creationId xmlns:p14="http://schemas.microsoft.com/office/powerpoint/2010/main" val="3319882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614246" y="971417"/>
            <a:ext cx="9577754" cy="1990952"/>
          </a:xfrm>
          <a:prstGeom prst="rect">
            <a:avLst/>
          </a:prstGeom>
          <a:solidFill>
            <a:srgbClr val="FD630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047999" y="1129195"/>
            <a:ext cx="9085385" cy="1684555"/>
          </a:xfrm>
        </p:spPr>
        <p:txBody>
          <a:bodyPr>
            <a:normAutofit fontScale="90000"/>
          </a:bodyPr>
          <a:lstStyle/>
          <a:p>
            <a:r>
              <a:rPr lang="en-US" dirty="0"/>
              <a:t>Women’s Faculty Council Research Awards &amp; Scholarship</a:t>
            </a:r>
          </a:p>
        </p:txBody>
      </p:sp>
      <p:sp>
        <p:nvSpPr>
          <p:cNvPr id="3" name="Subtitle 2"/>
          <p:cNvSpPr>
            <a:spLocks noGrp="1"/>
          </p:cNvSpPr>
          <p:nvPr>
            <p:ph type="subTitle" idx="1"/>
          </p:nvPr>
        </p:nvSpPr>
        <p:spPr>
          <a:xfrm>
            <a:off x="2883876" y="3313271"/>
            <a:ext cx="9132277" cy="1655762"/>
          </a:xfrm>
        </p:spPr>
        <p:txBody>
          <a:bodyPr>
            <a:normAutofit/>
          </a:bodyPr>
          <a:lstStyle/>
          <a:p>
            <a:pPr algn="l"/>
            <a:r>
              <a:rPr lang="en-US" dirty="0"/>
              <a:t>Visit </a:t>
            </a:r>
            <a:r>
              <a:rPr lang="en-US" dirty="0">
                <a:hlinkClick r:id="rId3"/>
              </a:rPr>
              <a:t>http://womensfacultycouncil.okstate.edu/</a:t>
            </a:r>
            <a:r>
              <a:rPr lang="en-US" dirty="0"/>
              <a:t> </a:t>
            </a:r>
          </a:p>
          <a:p>
            <a:pPr algn="l"/>
            <a:r>
              <a:rPr lang="en-US" dirty="0"/>
              <a:t>to submit an application and see submission deadlines, a list of sponsors, and past awardees!</a:t>
            </a:r>
          </a:p>
        </p:txBody>
      </p:sp>
      <p:sp>
        <p:nvSpPr>
          <p:cNvPr id="4" name="Footer Placeholder 3"/>
          <p:cNvSpPr>
            <a:spLocks noGrp="1"/>
          </p:cNvSpPr>
          <p:nvPr>
            <p:ph type="ftr" sz="quarter" idx="11"/>
          </p:nvPr>
        </p:nvSpPr>
        <p:spPr/>
        <p:txBody>
          <a:bodyPr/>
          <a:lstStyle/>
          <a:p>
            <a:r>
              <a:rPr lang="en-US" dirty="0"/>
              <a:t>Women's Faculty Council Research Awards</a:t>
            </a:r>
          </a:p>
        </p:txBody>
      </p:sp>
      <p:pic>
        <p:nvPicPr>
          <p:cNvPr id="8" name="Picture 7"/>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74763" y="530721"/>
            <a:ext cx="2790466" cy="2790466"/>
          </a:xfrm>
          <a:prstGeom prst="rect">
            <a:avLst/>
          </a:prstGeom>
          <a:ln>
            <a:no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61745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2734</TotalTime>
  <Words>780</Words>
  <Application>Microsoft Macintosh PowerPoint</Application>
  <PresentationFormat>Widescreen</PresentationFormat>
  <Paragraphs>63</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Women’s Faculty Council Research Awards &amp; Scholarship</vt:lpstr>
      <vt:lpstr>WFC Research Awards &amp; Scholarship</vt:lpstr>
      <vt:lpstr>Who is Eligible for a Research Award?</vt:lpstr>
      <vt:lpstr>Where has the research been carried out?</vt:lpstr>
      <vt:lpstr>What Kinds of Projects Are of Interest? </vt:lpstr>
      <vt:lpstr>Does the research have to be completed?</vt:lpstr>
      <vt:lpstr>What do I need to submit? *New for 2021*</vt:lpstr>
      <vt:lpstr>A Successful Application Will…</vt:lpstr>
      <vt:lpstr>Women’s Faculty Council Research Awards &amp; Scholarship</vt:lpstr>
    </vt:vector>
  </TitlesOfParts>
  <Company>OSU Edmon Low Library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Women’s Faculty Council Research Awards</dc:title>
  <dc:creator>Helen Clements</dc:creator>
  <cp:lastModifiedBy>Quan, Tracy</cp:lastModifiedBy>
  <cp:revision>73</cp:revision>
  <cp:lastPrinted>2017-11-16T17:50:15Z</cp:lastPrinted>
  <dcterms:created xsi:type="dcterms:W3CDTF">2017-11-16T17:20:37Z</dcterms:created>
  <dcterms:modified xsi:type="dcterms:W3CDTF">2021-01-15T03:29:11Z</dcterms:modified>
</cp:coreProperties>
</file>